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Garamond"/>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jwAt6ItZnKXDLSwrW1BHIGXQ0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aramond-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Garamond-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aramond-italic.fntdata"/><Relationship Id="rId6" Type="http://schemas.openxmlformats.org/officeDocument/2006/relationships/slide" Target="slides/slide2.xml"/><Relationship Id="rId18" Type="http://schemas.openxmlformats.org/officeDocument/2006/relationships/font" Target="fonts/Garamon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grpSp>
        <p:nvGrpSpPr>
          <p:cNvPr id="17" name="Google Shape;17;p14"/>
          <p:cNvGrpSpPr/>
          <p:nvPr/>
        </p:nvGrpSpPr>
        <p:grpSpPr>
          <a:xfrm>
            <a:off x="-16934" y="0"/>
            <a:ext cx="12231160" cy="6856214"/>
            <a:chOff x="-16934" y="0"/>
            <a:chExt cx="12231160" cy="6856214"/>
          </a:xfrm>
        </p:grpSpPr>
        <p:pic>
          <p:nvPicPr>
            <p:cNvPr descr="HD-PanelTitleR1.png" id="18" name="Google Shape;18;p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 name="Google Shape;19;p14"/>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0" name="Google Shape;20;p14"/>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1" name="Google Shape;21;p14"/>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22" name="Google Shape;22;p14"/>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4"/>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24" name="Google Shape;24;p14"/>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14"/>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5" name="Shape 85"/>
        <p:cNvGrpSpPr/>
        <p:nvPr/>
      </p:nvGrpSpPr>
      <p:grpSpPr>
        <a:xfrm>
          <a:off x="0" y="0"/>
          <a:ext cx="0" cy="0"/>
          <a:chOff x="0" y="0"/>
          <a:chExt cx="0" cy="0"/>
        </a:xfrm>
      </p:grpSpPr>
      <p:sp>
        <p:nvSpPr>
          <p:cNvPr id="86" name="Google Shape;86;p23"/>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3"/>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spcBef>
                <a:spcPts val="32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1pPr>
            <a:lvl2pPr lvl="1"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2pPr>
            <a:lvl3pPr lvl="2"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3pPr>
            <a:lvl4pPr lvl="3"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4pPr>
            <a:lvl5pPr lvl="4"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5pPr>
            <a:lvl6pPr lvl="5"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6pPr>
            <a:lvl7pPr lvl="6"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7pPr>
            <a:lvl8pPr lvl="7"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8pPr>
            <a:lvl9pPr lvl="8" marR="0" rtl="0" algn="l">
              <a:spcBef>
                <a:spcPts val="600"/>
              </a:spcBef>
              <a:spcAft>
                <a:spcPts val="60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9pPr>
          </a:lstStyle>
          <a:p/>
        </p:txBody>
      </p:sp>
      <p:sp>
        <p:nvSpPr>
          <p:cNvPr id="88" name="Google Shape;88;p23"/>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9" name="Google Shape;89;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2" name="Shape 92"/>
        <p:cNvGrpSpPr/>
        <p:nvPr/>
      </p:nvGrpSpPr>
      <p:grpSpPr>
        <a:xfrm>
          <a:off x="0" y="0"/>
          <a:ext cx="0" cy="0"/>
          <a:chOff x="0" y="0"/>
          <a:chExt cx="0" cy="0"/>
        </a:xfrm>
      </p:grpSpPr>
      <p:sp>
        <p:nvSpPr>
          <p:cNvPr id="93" name="Google Shape;93;p24"/>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4"/>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5" name="Google Shape;95;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8" name="Google Shape;98;p24"/>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25"/>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5"/>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2" name="Google Shape;102;p25"/>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3" name="Google Shape;103;p2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25"/>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07" name="Google Shape;107;p25"/>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08" name="Google Shape;108;p25"/>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26"/>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6"/>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2" name="Google Shape;112;p2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27"/>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7"/>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8" name="Google Shape;118;p27"/>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9" name="Google Shape;119;p2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7"/>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3" name="Google Shape;123;p27"/>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4" name="Google Shape;124;p27"/>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sp>
        <p:nvSpPr>
          <p:cNvPr id="126" name="Google Shape;126;p28"/>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8"/>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8" name="Google Shape;128;p28"/>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9" name="Google Shape;129;p2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2" name="Google Shape;132;p28"/>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 name="Shape 133"/>
        <p:cNvGrpSpPr/>
        <p:nvPr/>
      </p:nvGrpSpPr>
      <p:grpSpPr>
        <a:xfrm>
          <a:off x="0" y="0"/>
          <a:ext cx="0" cy="0"/>
          <a:chOff x="0" y="0"/>
          <a:chExt cx="0" cy="0"/>
        </a:xfrm>
      </p:grpSpPr>
      <p:sp>
        <p:nvSpPr>
          <p:cNvPr id="134" name="Google Shape;134;p2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9"/>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36" name="Google Shape;136;p2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9" name="Google Shape;139;p29"/>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30"/>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0"/>
          <p:cNvSpPr txBox="1"/>
          <p:nvPr>
            <p:ph idx="1" type="body"/>
          </p:nvPr>
        </p:nvSpPr>
        <p:spPr>
          <a:xfrm rot="5400000">
            <a:off x="2565043" y="-287513"/>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3" name="Google Shape;143;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6" name="Google Shape;146;p30"/>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cxnSp>
        <p:nvCxnSpPr>
          <p:cNvPr id="33" name="Google Shape;33;p16"/>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4" name="Google Shape;34;p1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6" name="Google Shape;36;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17"/>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42" name="Google Shape;42;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5" name="Google Shape;45;p17"/>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cxnSp>
        <p:nvCxnSpPr>
          <p:cNvPr id="47" name="Google Shape;47;p18"/>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8" name="Google Shape;48;p1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8"/>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0" name="Google Shape;50;p18"/>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1" name="Google Shape;51;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1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7" name="Google Shape;57;p19"/>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8" name="Google Shape;58;p19"/>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9" name="Google Shape;59;p19"/>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0" name="Google Shape;60;p1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19"/>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20"/>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21"/>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3" name="Google Shape;73;p21"/>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4" name="Google Shape;74;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21"/>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22"/>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spcBef>
                <a:spcPts val="32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1pPr>
            <a:lvl2pPr lvl="1"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2pPr>
            <a:lvl3pPr lvl="2"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3pPr>
            <a:lvl4pPr lvl="3"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4pPr>
            <a:lvl5pPr lvl="4"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5pPr>
            <a:lvl6pPr lvl="5"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6pPr>
            <a:lvl7pPr lvl="6"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7pPr>
            <a:lvl8pPr lvl="7" marR="0" rtl="0" algn="l">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8pPr>
            <a:lvl9pPr lvl="8" marR="0" rtl="0" algn="l">
              <a:spcBef>
                <a:spcPts val="600"/>
              </a:spcBef>
              <a:spcAft>
                <a:spcPts val="60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9pPr>
          </a:lstStyle>
          <a:p/>
        </p:txBody>
      </p:sp>
      <p:sp>
        <p:nvSpPr>
          <p:cNvPr id="81" name="Google Shape;81;p22"/>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2" name="Google Shape;82;p2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13"/>
          <p:cNvGrpSpPr/>
          <p:nvPr/>
        </p:nvGrpSpPr>
        <p:grpSpPr>
          <a:xfrm>
            <a:off x="-15736" y="0"/>
            <a:ext cx="12229962" cy="6856214"/>
            <a:chOff x="-15736" y="0"/>
            <a:chExt cx="12229962" cy="6856214"/>
          </a:xfrm>
        </p:grpSpPr>
        <p:pic>
          <p:nvPicPr>
            <p:cNvPr descr="HD-PanelContent.png" id="7" name="Google Shape;7;p1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13"/>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9" name="Google Shape;9;p13"/>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0" name="Google Shape;10;p13"/>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1" name="Google Shape;11;p1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 name="Google Shape;15;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quizle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lleedom@mv.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262626"/>
              </a:buClr>
              <a:buSzPts val="5400"/>
              <a:buFont typeface="Garamond"/>
              <a:buNone/>
            </a:pPr>
            <a:r>
              <a:rPr lang="en-US"/>
              <a:t>Back to School Night</a:t>
            </a:r>
            <a:endParaRPr/>
          </a:p>
        </p:txBody>
      </p:sp>
      <p:sp>
        <p:nvSpPr>
          <p:cNvPr id="152" name="Google Shape;152;p1"/>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415"/>
              <a:buNone/>
            </a:pPr>
            <a:r>
              <a:rPr lang="en-US"/>
              <a:t>6</a:t>
            </a:r>
            <a:r>
              <a:rPr baseline="30000" lang="en-US"/>
              <a:t>th</a:t>
            </a:r>
            <a:r>
              <a:rPr lang="en-US"/>
              <a:t> Grade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nvSpPr>
        <p:spPr>
          <a:xfrm>
            <a:off x="695459" y="605307"/>
            <a:ext cx="10844011" cy="550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Language Arts</a:t>
            </a:r>
            <a:endParaRPr/>
          </a:p>
          <a:p>
            <a:pPr indent="0" lvl="0" marL="0" marR="0" rtl="0" algn="l">
              <a:spcBef>
                <a:spcPts val="0"/>
              </a:spcBef>
              <a:spcAft>
                <a:spcPts val="0"/>
              </a:spcAft>
              <a:buNone/>
            </a:pPr>
            <a:r>
              <a:rPr b="1" lang="en-US" sz="3200">
                <a:solidFill>
                  <a:schemeClr val="dk1"/>
                </a:solidFill>
                <a:latin typeface="Garamond"/>
                <a:ea typeface="Garamond"/>
                <a:cs typeface="Garamond"/>
                <a:sym typeface="Garamond"/>
              </a:rPr>
              <a:t>Writing:</a:t>
            </a:r>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Students will have different writing assignments throughout</a:t>
            </a:r>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the year. These will help them to prepare them for the PSSA’s.</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b="1" lang="en-US" sz="3200">
                <a:solidFill>
                  <a:schemeClr val="dk1"/>
                </a:solidFill>
                <a:latin typeface="Garamond"/>
                <a:ea typeface="Garamond"/>
                <a:cs typeface="Garamond"/>
                <a:sym typeface="Garamond"/>
              </a:rPr>
              <a:t>Study Island (SI):</a:t>
            </a:r>
            <a:endParaRPr b="1" sz="32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Once a week the students will have the opportunity to work on different skills using Study Island. They will receive notes on the topic that we are covering that week. The SI assignment that they do online will be used as a grade. Can finish in Advisory if not finished in class.</a:t>
            </a:r>
            <a:endParaRPr sz="3200">
              <a:solidFill>
                <a:schemeClr val="dk1"/>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nvSpPr>
        <p:spPr>
          <a:xfrm>
            <a:off x="695459" y="605307"/>
            <a:ext cx="10844011" cy="50167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Language Arts</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b="1" lang="en-US" sz="3200">
                <a:solidFill>
                  <a:schemeClr val="dk1"/>
                </a:solidFill>
                <a:latin typeface="Garamond"/>
                <a:ea typeface="Garamond"/>
                <a:cs typeface="Garamond"/>
                <a:sym typeface="Garamond"/>
              </a:rPr>
              <a:t>Grammar:</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Grammar will be taught about twice a week. They will receive online worksheets for these lessons and practice.</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b="1" lang="en-US" sz="3200">
                <a:solidFill>
                  <a:schemeClr val="dk1"/>
                </a:solidFill>
                <a:latin typeface="Garamond"/>
                <a:ea typeface="Garamond"/>
                <a:cs typeface="Garamond"/>
                <a:sym typeface="Garamond"/>
              </a:rPr>
              <a:t>Homework:</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Students will have homework from either their Collections or Close Reader. Close Reader is a consumable book that they will write in their answers. Homework will be checked for a grade.</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nvSpPr>
        <p:spPr>
          <a:xfrm>
            <a:off x="695459" y="605307"/>
            <a:ext cx="10844011" cy="50167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Quizlet</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Quizlet is a website where the students can study vocabulary words and have fun at the same time.</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Students do not need to join Quizlet to use it. If they choose to do so they will need your permission since most students are under the age of 13. (I have discussed this with them.)</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If you do decide to join, you will receive notifications when new lists are added.</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b="1" sz="32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3200" u="sng">
                <a:solidFill>
                  <a:schemeClr val="dk1"/>
                </a:solidFill>
                <a:latin typeface="Garamond"/>
                <a:ea typeface="Garamond"/>
                <a:cs typeface="Garamond"/>
                <a:sym typeface="Garamond"/>
                <a:hlinkClick r:id="rId3">
                  <a:extLst>
                    <a:ext uri="{A12FA001-AC4F-418D-AE19-62706E023703}">
                      <ahyp:hlinkClr val="tx"/>
                    </a:ext>
                  </a:extLst>
                </a:hlinkClick>
              </a:rPr>
              <a:t>www.quizlet.com</a:t>
            </a:r>
            <a:endParaRPr sz="3200">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
          <p:cNvSpPr txBox="1"/>
          <p:nvPr/>
        </p:nvSpPr>
        <p:spPr>
          <a:xfrm>
            <a:off x="785611" y="669701"/>
            <a:ext cx="10728102" cy="49552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dk1"/>
                </a:solidFill>
                <a:latin typeface="Garamond"/>
                <a:ea typeface="Garamond"/>
                <a:cs typeface="Garamond"/>
                <a:sym typeface="Garamond"/>
              </a:rPr>
              <a:t>Lisa Leedom</a:t>
            </a:r>
            <a:endParaRPr/>
          </a:p>
          <a:p>
            <a:pPr indent="0" lvl="0" marL="0" marR="0" rtl="0" algn="ctr">
              <a:spcBef>
                <a:spcPts val="0"/>
              </a:spcBef>
              <a:spcAft>
                <a:spcPts val="0"/>
              </a:spcAft>
              <a:buNone/>
            </a:pPr>
            <a:r>
              <a:rPr b="1" i="0" lang="en-US" sz="3200" u="none" cap="none" strike="noStrike">
                <a:solidFill>
                  <a:schemeClr val="dk1"/>
                </a:solidFill>
                <a:latin typeface="Garamond"/>
                <a:ea typeface="Garamond"/>
                <a:cs typeface="Garamond"/>
                <a:sym typeface="Garamond"/>
              </a:rPr>
              <a:t>Email: </a:t>
            </a:r>
            <a:r>
              <a:rPr b="1" i="0" lang="en-US" sz="3200" u="sng" cap="none" strike="noStrike">
                <a:solidFill>
                  <a:schemeClr val="dk1"/>
                </a:solidFill>
                <a:latin typeface="Garamond"/>
                <a:ea typeface="Garamond"/>
                <a:cs typeface="Garamond"/>
                <a:sym typeface="Garamond"/>
                <a:hlinkClick r:id="rId3">
                  <a:extLst>
                    <a:ext uri="{A12FA001-AC4F-418D-AE19-62706E023703}">
                      <ahyp:hlinkClr val="tx"/>
                    </a:ext>
                  </a:extLst>
                </a:hlinkClick>
              </a:rPr>
              <a:t>lleedom@mv.org</a:t>
            </a:r>
            <a:endParaRPr b="0" i="0" sz="2800" u="none" cap="none" strike="noStrike">
              <a:solidFill>
                <a:schemeClr val="dk1"/>
              </a:solidFill>
              <a:latin typeface="Garamond"/>
              <a:ea typeface="Garamond"/>
              <a:cs typeface="Garamond"/>
              <a:sym typeface="Garamond"/>
            </a:endParaRPr>
          </a:p>
          <a:p>
            <a:pPr indent="0" lvl="0" marL="0" marR="0" rtl="0" algn="l">
              <a:spcBef>
                <a:spcPts val="0"/>
              </a:spcBef>
              <a:spcAft>
                <a:spcPts val="0"/>
              </a:spcAft>
              <a:buNone/>
            </a:pPr>
            <a:r>
              <a:rPr b="0" i="0" lang="en-US" sz="2800" u="none" cap="none" strike="noStrike">
                <a:solidFill>
                  <a:schemeClr val="dk1"/>
                </a:solidFill>
                <a:latin typeface="Garamond"/>
                <a:ea typeface="Garamond"/>
                <a:cs typeface="Garamond"/>
                <a:sym typeface="Garamond"/>
              </a:rPr>
              <a:t>I am married with two children, my son, Joseph, is </a:t>
            </a:r>
            <a:r>
              <a:rPr lang="en-US" sz="2800">
                <a:solidFill>
                  <a:schemeClr val="dk1"/>
                </a:solidFill>
                <a:latin typeface="Garamond"/>
                <a:ea typeface="Garamond"/>
                <a:cs typeface="Garamond"/>
                <a:sym typeface="Garamond"/>
              </a:rPr>
              <a:t>a freshman in college</a:t>
            </a:r>
            <a:r>
              <a:rPr b="0" i="0" lang="en-US" sz="2800" u="none" cap="none" strike="noStrike">
                <a:solidFill>
                  <a:schemeClr val="dk1"/>
                </a:solidFill>
                <a:latin typeface="Garamond"/>
                <a:ea typeface="Garamond"/>
                <a:cs typeface="Garamond"/>
                <a:sym typeface="Garamond"/>
              </a:rPr>
              <a:t> &amp; my daughter, Maria is a </a:t>
            </a:r>
            <a:r>
              <a:rPr lang="en-US" sz="2800">
                <a:solidFill>
                  <a:schemeClr val="dk1"/>
                </a:solidFill>
                <a:latin typeface="Garamond"/>
                <a:ea typeface="Garamond"/>
                <a:cs typeface="Garamond"/>
                <a:sym typeface="Garamond"/>
              </a:rPr>
              <a:t>Junior</a:t>
            </a:r>
            <a:r>
              <a:rPr b="0" i="0" lang="en-US" sz="2800" u="none" cap="none" strike="noStrike">
                <a:solidFill>
                  <a:schemeClr val="dk1"/>
                </a:solidFill>
                <a:latin typeface="Garamond"/>
                <a:ea typeface="Garamond"/>
                <a:cs typeface="Garamond"/>
                <a:sym typeface="Garamond"/>
              </a:rPr>
              <a:t> in college. </a:t>
            </a:r>
            <a:endParaRPr sz="28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28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2800">
                <a:solidFill>
                  <a:schemeClr val="dk1"/>
                </a:solidFill>
                <a:latin typeface="Garamond"/>
                <a:ea typeface="Garamond"/>
                <a:cs typeface="Garamond"/>
                <a:sym typeface="Garamond"/>
              </a:rPr>
              <a:t>The subjects I teach are Reading, Language Arts and Science.</a:t>
            </a:r>
            <a:endParaRPr/>
          </a:p>
          <a:p>
            <a:pPr indent="0" lvl="0" marL="0" marR="0" rtl="0" algn="l">
              <a:spcBef>
                <a:spcPts val="0"/>
              </a:spcBef>
              <a:spcAft>
                <a:spcPts val="0"/>
              </a:spcAft>
              <a:buNone/>
            </a:pPr>
            <a:r>
              <a:t/>
            </a:r>
            <a:endParaRPr sz="2800">
              <a:solidFill>
                <a:schemeClr val="dk1"/>
              </a:solidFill>
              <a:latin typeface="Garamond"/>
              <a:ea typeface="Garamond"/>
              <a:cs typeface="Garamond"/>
              <a:sym typeface="Garamond"/>
            </a:endParaRPr>
          </a:p>
          <a:p>
            <a:pPr indent="0" lvl="0" marL="0" marR="0" rtl="0" algn="l">
              <a:spcBef>
                <a:spcPts val="0"/>
              </a:spcBef>
              <a:spcAft>
                <a:spcPts val="0"/>
              </a:spcAft>
              <a:buNone/>
            </a:pPr>
            <a:r>
              <a:rPr b="1" lang="en-US" sz="2800">
                <a:solidFill>
                  <a:schemeClr val="dk1"/>
                </a:solidFill>
                <a:latin typeface="Garamond"/>
                <a:ea typeface="Garamond"/>
                <a:cs typeface="Garamond"/>
                <a:sym typeface="Garamond"/>
              </a:rPr>
              <a:t>Education:</a:t>
            </a:r>
            <a:endParaRPr/>
          </a:p>
          <a:p>
            <a:pPr indent="0" lvl="0" marL="0" marR="0" rtl="0" algn="l">
              <a:spcBef>
                <a:spcPts val="0"/>
              </a:spcBef>
              <a:spcAft>
                <a:spcPts val="0"/>
              </a:spcAft>
              <a:buNone/>
            </a:pPr>
            <a:r>
              <a:rPr lang="en-US" sz="2800">
                <a:solidFill>
                  <a:schemeClr val="dk1"/>
                </a:solidFill>
                <a:latin typeface="Garamond"/>
                <a:ea typeface="Garamond"/>
                <a:cs typeface="Garamond"/>
                <a:sym typeface="Garamond"/>
              </a:rPr>
              <a:t>B.S. in Elementary Education from East Stroudsburg University</a:t>
            </a:r>
            <a:endParaRPr/>
          </a:p>
          <a:p>
            <a:pPr indent="0" lvl="0" marL="0" marR="0" rtl="0" algn="l">
              <a:spcBef>
                <a:spcPts val="0"/>
              </a:spcBef>
              <a:spcAft>
                <a:spcPts val="0"/>
              </a:spcAft>
              <a:buNone/>
            </a:pPr>
            <a:r>
              <a:rPr lang="en-US" sz="2800">
                <a:solidFill>
                  <a:schemeClr val="dk1"/>
                </a:solidFill>
                <a:latin typeface="Garamond"/>
                <a:ea typeface="Garamond"/>
                <a:cs typeface="Garamond"/>
                <a:sym typeface="Garamond"/>
              </a:rPr>
              <a:t>MEd in Reading from East Stroudsburg University</a:t>
            </a:r>
            <a:endParaRPr/>
          </a:p>
          <a:p>
            <a:pPr indent="0" lvl="0" marL="0" marR="0" rtl="0" algn="l">
              <a:spcBef>
                <a:spcPts val="0"/>
              </a:spcBef>
              <a:spcAft>
                <a:spcPts val="0"/>
              </a:spcAft>
              <a:buNone/>
            </a:pPr>
            <a:r>
              <a:rPr lang="en-US" sz="2800">
                <a:solidFill>
                  <a:schemeClr val="dk1"/>
                </a:solidFill>
                <a:latin typeface="Garamond"/>
                <a:ea typeface="Garamond"/>
                <a:cs typeface="Garamond"/>
                <a:sym typeface="Garamond"/>
              </a:rPr>
              <a:t>M.S. in Instructional Technology from St. Joseph’s University</a:t>
            </a:r>
            <a:endParaRPr sz="2800">
              <a:solidFill>
                <a:schemeClr val="dk1"/>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nvSpPr>
        <p:spPr>
          <a:xfrm>
            <a:off x="695459" y="605307"/>
            <a:ext cx="10844011" cy="40318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Grading</a:t>
            </a:r>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Grading will consist of tests, quizzes, homework &amp; class participation and is based on total points.</a:t>
            </a:r>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Total possible points/Total points earned = Grade</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nvSpPr>
        <p:spPr>
          <a:xfrm>
            <a:off x="679269" y="736487"/>
            <a:ext cx="10860201"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Reading</a:t>
            </a:r>
            <a:endParaRPr/>
          </a:p>
          <a:p>
            <a:pPr indent="0" lvl="0" marL="0" marR="0" rtl="0" algn="l">
              <a:spcBef>
                <a:spcPts val="0"/>
              </a:spcBef>
              <a:spcAft>
                <a:spcPts val="0"/>
              </a:spcAft>
              <a:buNone/>
            </a:pPr>
            <a:r>
              <a:t/>
            </a:r>
            <a:endParaRPr b="1" sz="3200">
              <a:solidFill>
                <a:schemeClr val="dk1"/>
              </a:solidFill>
              <a:latin typeface="Garamond"/>
              <a:ea typeface="Garamond"/>
              <a:cs typeface="Garamond"/>
              <a:sym typeface="Garamond"/>
            </a:endParaRPr>
          </a:p>
          <a:p>
            <a:pPr indent="0" lvl="0" marL="0" marR="0" rtl="0" algn="l">
              <a:spcBef>
                <a:spcPts val="0"/>
              </a:spcBef>
              <a:spcAft>
                <a:spcPts val="0"/>
              </a:spcAft>
              <a:buNone/>
            </a:pPr>
            <a:r>
              <a:rPr b="1" lang="en-US" sz="3200">
                <a:solidFill>
                  <a:schemeClr val="dk1"/>
                </a:solidFill>
                <a:latin typeface="Garamond"/>
                <a:ea typeface="Garamond"/>
                <a:cs typeface="Garamond"/>
                <a:sym typeface="Garamond"/>
              </a:rPr>
              <a:t>Materials needed daily for class:</a:t>
            </a:r>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Chromebook (computer)</a:t>
            </a:r>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Novel</a:t>
            </a:r>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Pen or pencil</a:t>
            </a:r>
            <a:endParaRPr sz="3200">
              <a:solidFill>
                <a:schemeClr val="dk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txBox="1"/>
          <p:nvPr/>
        </p:nvSpPr>
        <p:spPr>
          <a:xfrm>
            <a:off x="695459" y="605307"/>
            <a:ext cx="10844011" cy="550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Reading</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b="1" lang="en-US" sz="3200">
                <a:solidFill>
                  <a:schemeClr val="dk1"/>
                </a:solidFill>
                <a:latin typeface="Garamond"/>
                <a:ea typeface="Garamond"/>
                <a:cs typeface="Garamond"/>
                <a:sym typeface="Garamond"/>
              </a:rPr>
              <a:t>Novels:</a:t>
            </a:r>
            <a:r>
              <a:rPr lang="en-US" sz="3200">
                <a:solidFill>
                  <a:schemeClr val="dk1"/>
                </a:solidFill>
                <a:latin typeface="Garamond"/>
                <a:ea typeface="Garamond"/>
                <a:cs typeface="Garamond"/>
                <a:sym typeface="Garamond"/>
              </a:rPr>
              <a:t> </a:t>
            </a:r>
            <a:endParaRPr/>
          </a:p>
          <a:p>
            <a:pPr indent="0" lvl="0" marL="0" marR="0" rtl="0" algn="l">
              <a:spcBef>
                <a:spcPts val="0"/>
              </a:spcBef>
              <a:spcAft>
                <a:spcPts val="0"/>
              </a:spcAft>
              <a:buNone/>
            </a:pPr>
            <a:r>
              <a:rPr b="1" i="1" lang="en-US" sz="3200">
                <a:solidFill>
                  <a:schemeClr val="dk1"/>
                </a:solidFill>
                <a:latin typeface="Garamond"/>
                <a:ea typeface="Garamond"/>
                <a:cs typeface="Garamond"/>
                <a:sym typeface="Garamond"/>
              </a:rPr>
              <a:t>Escape from Mr. Lemoncello’s Library</a:t>
            </a:r>
            <a:r>
              <a:rPr i="1" lang="en-US" sz="3200">
                <a:solidFill>
                  <a:schemeClr val="dk1"/>
                </a:solidFill>
                <a:latin typeface="Garamond"/>
                <a:ea typeface="Garamond"/>
                <a:cs typeface="Garamond"/>
                <a:sym typeface="Garamond"/>
              </a:rPr>
              <a:t> </a:t>
            </a:r>
            <a:r>
              <a:rPr lang="en-US" sz="3200">
                <a:solidFill>
                  <a:schemeClr val="dk1"/>
                </a:solidFill>
                <a:latin typeface="Garamond"/>
                <a:ea typeface="Garamond"/>
                <a:cs typeface="Garamond"/>
                <a:sym typeface="Garamond"/>
              </a:rPr>
              <a:t>by: Chris Grabenstein (This is the summer reading book)</a:t>
            </a:r>
            <a:endParaRPr i="1" sz="3200">
              <a:solidFill>
                <a:schemeClr val="dk1"/>
              </a:solidFill>
              <a:latin typeface="Garamond"/>
              <a:ea typeface="Garamond"/>
              <a:cs typeface="Garamond"/>
              <a:sym typeface="Garamond"/>
            </a:endParaRPr>
          </a:p>
          <a:p>
            <a:pPr indent="0" lvl="0" marL="0" marR="0" rtl="0" algn="l">
              <a:spcBef>
                <a:spcPts val="0"/>
              </a:spcBef>
              <a:spcAft>
                <a:spcPts val="0"/>
              </a:spcAft>
              <a:buNone/>
            </a:pPr>
            <a:r>
              <a:rPr b="1" i="1" lang="en-US" sz="3200">
                <a:solidFill>
                  <a:schemeClr val="dk1"/>
                </a:solidFill>
                <a:latin typeface="Garamond"/>
                <a:ea typeface="Garamond"/>
                <a:cs typeface="Garamond"/>
                <a:sym typeface="Garamond"/>
              </a:rPr>
              <a:t>Al Capone Does My Shirts</a:t>
            </a:r>
            <a:r>
              <a:rPr i="1" lang="en-US" sz="3200">
                <a:solidFill>
                  <a:schemeClr val="dk1"/>
                </a:solidFill>
                <a:latin typeface="Garamond"/>
                <a:ea typeface="Garamond"/>
                <a:cs typeface="Garamond"/>
                <a:sym typeface="Garamond"/>
              </a:rPr>
              <a:t> </a:t>
            </a:r>
            <a:r>
              <a:rPr lang="en-US" sz="3200">
                <a:solidFill>
                  <a:schemeClr val="dk1"/>
                </a:solidFill>
                <a:latin typeface="Garamond"/>
                <a:ea typeface="Garamond"/>
                <a:cs typeface="Garamond"/>
                <a:sym typeface="Garamond"/>
              </a:rPr>
              <a:t>by: Gennifer Choldenko</a:t>
            </a:r>
            <a:endParaRPr i="1" sz="3200">
              <a:solidFill>
                <a:schemeClr val="dk1"/>
              </a:solidFill>
              <a:latin typeface="Garamond"/>
              <a:ea typeface="Garamond"/>
              <a:cs typeface="Garamond"/>
              <a:sym typeface="Garamond"/>
            </a:endParaRPr>
          </a:p>
          <a:p>
            <a:pPr indent="0" lvl="0" marL="0" marR="0" rtl="0" algn="l">
              <a:spcBef>
                <a:spcPts val="0"/>
              </a:spcBef>
              <a:spcAft>
                <a:spcPts val="0"/>
              </a:spcAft>
              <a:buNone/>
            </a:pPr>
            <a:r>
              <a:rPr b="1" i="1" lang="en-US" sz="3200">
                <a:solidFill>
                  <a:schemeClr val="dk1"/>
                </a:solidFill>
                <a:latin typeface="Garamond"/>
                <a:ea typeface="Garamond"/>
                <a:cs typeface="Garamond"/>
                <a:sym typeface="Garamond"/>
              </a:rPr>
              <a:t>Fever 1793</a:t>
            </a:r>
            <a:r>
              <a:rPr i="1" lang="en-US" sz="3200">
                <a:solidFill>
                  <a:schemeClr val="dk1"/>
                </a:solidFill>
                <a:latin typeface="Garamond"/>
                <a:ea typeface="Garamond"/>
                <a:cs typeface="Garamond"/>
                <a:sym typeface="Garamond"/>
              </a:rPr>
              <a:t> </a:t>
            </a:r>
            <a:r>
              <a:rPr lang="en-US" sz="3200">
                <a:solidFill>
                  <a:schemeClr val="dk1"/>
                </a:solidFill>
                <a:latin typeface="Garamond"/>
                <a:ea typeface="Garamond"/>
                <a:cs typeface="Garamond"/>
                <a:sym typeface="Garamond"/>
              </a:rPr>
              <a:t> by: Laurie Halse Anderson</a:t>
            </a:r>
            <a:endParaRPr i="1" sz="3200">
              <a:solidFill>
                <a:schemeClr val="dk1"/>
              </a:solidFill>
              <a:latin typeface="Garamond"/>
              <a:ea typeface="Garamond"/>
              <a:cs typeface="Garamond"/>
              <a:sym typeface="Garamond"/>
            </a:endParaRPr>
          </a:p>
          <a:p>
            <a:pPr indent="0" lvl="0" marL="0" marR="0" rtl="0" algn="l">
              <a:spcBef>
                <a:spcPts val="0"/>
              </a:spcBef>
              <a:spcAft>
                <a:spcPts val="0"/>
              </a:spcAft>
              <a:buNone/>
            </a:pPr>
            <a:r>
              <a:rPr b="1" i="1" lang="en-US" sz="3200">
                <a:solidFill>
                  <a:schemeClr val="dk1"/>
                </a:solidFill>
                <a:latin typeface="Garamond"/>
                <a:ea typeface="Garamond"/>
                <a:cs typeface="Garamond"/>
                <a:sym typeface="Garamond"/>
              </a:rPr>
              <a:t>Maximum Ride</a:t>
            </a:r>
            <a:r>
              <a:rPr i="1" lang="en-US" sz="3200">
                <a:solidFill>
                  <a:schemeClr val="dk1"/>
                </a:solidFill>
                <a:latin typeface="Garamond"/>
                <a:ea typeface="Garamond"/>
                <a:cs typeface="Garamond"/>
                <a:sym typeface="Garamond"/>
              </a:rPr>
              <a:t> </a:t>
            </a:r>
            <a:r>
              <a:rPr lang="en-US" sz="3200">
                <a:solidFill>
                  <a:schemeClr val="dk1"/>
                </a:solidFill>
                <a:latin typeface="Garamond"/>
                <a:ea typeface="Garamond"/>
                <a:cs typeface="Garamond"/>
                <a:sym typeface="Garamond"/>
              </a:rPr>
              <a:t>by: James Patterson</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b="1" sz="3200">
              <a:solidFill>
                <a:schemeClr val="dk1"/>
              </a:solidFill>
              <a:latin typeface="Garamond"/>
              <a:ea typeface="Garamond"/>
              <a:cs typeface="Garamond"/>
              <a:sym typeface="Garamond"/>
            </a:endParaRPr>
          </a:p>
          <a:p>
            <a:pPr indent="0" lvl="0" marL="0" marR="0" rtl="0" algn="l">
              <a:spcBef>
                <a:spcPts val="0"/>
              </a:spcBef>
              <a:spcAft>
                <a:spcPts val="0"/>
              </a:spcAft>
              <a:buNone/>
            </a:pPr>
            <a:r>
              <a:rPr b="1" lang="en-US" sz="3200">
                <a:solidFill>
                  <a:schemeClr val="dk1"/>
                </a:solidFill>
                <a:latin typeface="Garamond"/>
                <a:ea typeface="Garamond"/>
                <a:cs typeface="Garamond"/>
                <a:sym typeface="Garamond"/>
              </a:rPr>
              <a:t>Vocabulary</a:t>
            </a:r>
            <a:r>
              <a:rPr lang="en-US" sz="3200">
                <a:solidFill>
                  <a:schemeClr val="dk1"/>
                </a:solidFill>
                <a:latin typeface="Garamond"/>
                <a:ea typeface="Garamond"/>
                <a:cs typeface="Garamond"/>
                <a:sym typeface="Garamond"/>
              </a:rPr>
              <a:t> will be given as we read through the novel. Students should read through their vocabulary words nightly. If they do, they will know the words come time to take a test.</a:t>
            </a:r>
            <a:endParaRPr sz="3200">
              <a:solidFill>
                <a:schemeClr val="dk1"/>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nvSpPr>
        <p:spPr>
          <a:xfrm>
            <a:off x="695459" y="605307"/>
            <a:ext cx="10844011" cy="40318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PowerSchool/Schoology</a:t>
            </a:r>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Check your child’s grades regularly!</a:t>
            </a:r>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Grades will be synched by the teacher at least once a week.</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
          <p:cNvSpPr txBox="1"/>
          <p:nvPr/>
        </p:nvSpPr>
        <p:spPr>
          <a:xfrm>
            <a:off x="653143" y="849086"/>
            <a:ext cx="10842171" cy="45243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Advisory</a:t>
            </a:r>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Homework - teachers will be posting homework in the “Updates” section in their Schoology classes</a:t>
            </a:r>
            <a:endParaRPr sz="3200">
              <a:solidFill>
                <a:schemeClr val="dk1"/>
              </a:solidFill>
              <a:latin typeface="Garamond"/>
              <a:ea typeface="Garamond"/>
              <a:cs typeface="Garamond"/>
              <a:sym typeface="Garamond"/>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Studying</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Make-up tests/quizzes</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Get extra help</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Read silently</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Conferencing</a:t>
            </a:r>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nvSpPr>
        <p:spPr>
          <a:xfrm>
            <a:off x="695459" y="605307"/>
            <a:ext cx="10844011" cy="550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Science</a:t>
            </a:r>
            <a:endParaRPr/>
          </a:p>
          <a:p>
            <a:pPr indent="0" lvl="0" marL="0" marR="0" rtl="0" algn="l">
              <a:spcBef>
                <a:spcPts val="0"/>
              </a:spcBef>
              <a:spcAft>
                <a:spcPts val="0"/>
              </a:spcAft>
              <a:buNone/>
            </a:pPr>
            <a:r>
              <a:rPr b="1" lang="en-US" sz="3200">
                <a:solidFill>
                  <a:schemeClr val="dk1"/>
                </a:solidFill>
                <a:latin typeface="Garamond"/>
                <a:ea typeface="Garamond"/>
                <a:cs typeface="Garamond"/>
                <a:sym typeface="Garamond"/>
              </a:rPr>
              <a:t>Materials needed daily for class: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pens/pencils/highlighter</a:t>
            </a:r>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Science book</a:t>
            </a:r>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Chromebook (computer)</a:t>
            </a:r>
            <a:endParaRPr/>
          </a:p>
          <a:p>
            <a:pPr indent="0" lvl="0" marL="0" marR="0" rtl="0" algn="l">
              <a:spcBef>
                <a:spcPts val="0"/>
              </a:spcBef>
              <a:spcAft>
                <a:spcPts val="0"/>
              </a:spcAft>
              <a:buNone/>
            </a:pPr>
            <a:r>
              <a:t/>
            </a:r>
            <a:endParaRPr sz="32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3200">
                <a:solidFill>
                  <a:schemeClr val="dk1"/>
                </a:solidFill>
                <a:latin typeface="Garamond"/>
                <a:ea typeface="Garamond"/>
                <a:cs typeface="Garamond"/>
                <a:sym typeface="Garamond"/>
              </a:rPr>
              <a:t>Our Science book is a consumable book that they will write in. They should review the material taught each night. If they keep reviewing the material every night they will have little studying to do the night before the test. They will receive study guides &amp; notes that they can use for the test.</a:t>
            </a:r>
            <a:endParaRPr sz="3200">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8"/>
          <p:cNvSpPr txBox="1"/>
          <p:nvPr/>
        </p:nvSpPr>
        <p:spPr>
          <a:xfrm>
            <a:off x="695450" y="605298"/>
            <a:ext cx="10844100" cy="493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Garamond"/>
                <a:ea typeface="Garamond"/>
                <a:cs typeface="Garamond"/>
                <a:sym typeface="Garamond"/>
              </a:rPr>
              <a:t>Language Arts</a:t>
            </a:r>
            <a:endParaRPr/>
          </a:p>
          <a:p>
            <a:pPr indent="0" lvl="0" marL="0" marR="0" rtl="0" algn="l">
              <a:spcBef>
                <a:spcPts val="0"/>
              </a:spcBef>
              <a:spcAft>
                <a:spcPts val="0"/>
              </a:spcAft>
              <a:buNone/>
            </a:pPr>
            <a:r>
              <a:rPr b="1" lang="en-US" sz="2800">
                <a:solidFill>
                  <a:schemeClr val="dk1"/>
                </a:solidFill>
                <a:latin typeface="Garamond"/>
                <a:ea typeface="Garamond"/>
                <a:cs typeface="Garamond"/>
                <a:sym typeface="Garamond"/>
              </a:rPr>
              <a:t>Materials needed daily for class:</a:t>
            </a:r>
            <a:endParaRPr b="1" sz="28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2800">
                <a:solidFill>
                  <a:schemeClr val="dk1"/>
                </a:solidFill>
                <a:latin typeface="Garamond"/>
                <a:ea typeface="Garamond"/>
                <a:cs typeface="Garamond"/>
                <a:sym typeface="Garamond"/>
              </a:rPr>
              <a:t>Collections textbook (will have access to online text)</a:t>
            </a:r>
            <a:endParaRPr/>
          </a:p>
          <a:p>
            <a:pPr indent="0" lvl="0" marL="0" marR="0" rtl="0" algn="l">
              <a:spcBef>
                <a:spcPts val="0"/>
              </a:spcBef>
              <a:spcAft>
                <a:spcPts val="0"/>
              </a:spcAft>
              <a:buNone/>
            </a:pPr>
            <a:r>
              <a:rPr lang="en-US" sz="2800">
                <a:solidFill>
                  <a:schemeClr val="dk1"/>
                </a:solidFill>
                <a:latin typeface="Garamond"/>
                <a:ea typeface="Garamond"/>
                <a:cs typeface="Garamond"/>
                <a:sym typeface="Garamond"/>
              </a:rPr>
              <a:t>Close Reader</a:t>
            </a:r>
            <a:endParaRPr sz="28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2800">
                <a:solidFill>
                  <a:schemeClr val="dk1"/>
                </a:solidFill>
                <a:latin typeface="Garamond"/>
                <a:ea typeface="Garamond"/>
                <a:cs typeface="Garamond"/>
                <a:sym typeface="Garamond"/>
              </a:rPr>
              <a:t>Notebook for a journal</a:t>
            </a:r>
            <a:endParaRPr sz="2800">
              <a:solidFill>
                <a:schemeClr val="dk1"/>
              </a:solidFill>
              <a:latin typeface="Garamond"/>
              <a:ea typeface="Garamond"/>
              <a:cs typeface="Garamond"/>
              <a:sym typeface="Garamond"/>
            </a:endParaRPr>
          </a:p>
          <a:p>
            <a:pPr indent="0" lvl="0" marL="0" marR="0" rtl="0" algn="l">
              <a:spcBef>
                <a:spcPts val="0"/>
              </a:spcBef>
              <a:spcAft>
                <a:spcPts val="0"/>
              </a:spcAft>
              <a:buNone/>
            </a:pPr>
            <a:r>
              <a:rPr lang="en-US" sz="2800">
                <a:solidFill>
                  <a:schemeClr val="dk1"/>
                </a:solidFill>
                <a:latin typeface="Garamond"/>
                <a:ea typeface="Garamond"/>
                <a:cs typeface="Garamond"/>
                <a:sym typeface="Garamond"/>
              </a:rPr>
              <a:t>Chromebook (computer)</a:t>
            </a:r>
            <a:endParaRPr sz="2800">
              <a:solidFill>
                <a:schemeClr val="dk1"/>
              </a:solidFill>
              <a:latin typeface="Garamond"/>
              <a:ea typeface="Garamond"/>
              <a:cs typeface="Garamond"/>
              <a:sym typeface="Garamond"/>
            </a:endParaRPr>
          </a:p>
          <a:p>
            <a:pPr indent="0" lvl="0" marL="0" marR="0" rtl="0" algn="l">
              <a:spcBef>
                <a:spcPts val="0"/>
              </a:spcBef>
              <a:spcAft>
                <a:spcPts val="0"/>
              </a:spcAft>
              <a:buNone/>
            </a:pPr>
            <a:r>
              <a:t/>
            </a:r>
            <a:endParaRPr sz="2800">
              <a:solidFill>
                <a:schemeClr val="dk1"/>
              </a:solidFill>
              <a:latin typeface="Garamond"/>
              <a:ea typeface="Garamond"/>
              <a:cs typeface="Garamond"/>
              <a:sym typeface="Garamond"/>
            </a:endParaRPr>
          </a:p>
          <a:p>
            <a:pPr indent="0" lvl="0" marL="0" marR="0" rtl="0" algn="l">
              <a:spcBef>
                <a:spcPts val="0"/>
              </a:spcBef>
              <a:spcAft>
                <a:spcPts val="0"/>
              </a:spcAft>
              <a:buNone/>
            </a:pPr>
            <a:r>
              <a:rPr b="1" lang="en-US" sz="2800">
                <a:solidFill>
                  <a:schemeClr val="dk1"/>
                </a:solidFill>
                <a:latin typeface="Garamond"/>
                <a:ea typeface="Garamond"/>
                <a:cs typeface="Garamond"/>
                <a:sym typeface="Garamond"/>
              </a:rPr>
              <a:t>Vocabulary</a:t>
            </a:r>
            <a:r>
              <a:rPr lang="en-US" sz="2800">
                <a:solidFill>
                  <a:schemeClr val="dk1"/>
                </a:solidFill>
                <a:latin typeface="Garamond"/>
                <a:ea typeface="Garamond"/>
                <a:cs typeface="Garamond"/>
                <a:sym typeface="Garamond"/>
              </a:rPr>
              <a:t> will be given as we read through the different stories. Students should read through their vocabulary words nightly. Some of the words will be on the quiz that accompanies the story.</a:t>
            </a:r>
            <a:endParaRPr sz="2800">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2016-09-21T14:16:59Z</dcterms:created>
  <dc:creator>Lisa Leedom</dc:creator>
</cp:coreProperties>
</file>